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0"/>
  </p:notesMasterIdLst>
  <p:sldIdLst>
    <p:sldId id="256" r:id="rId5"/>
    <p:sldId id="258" r:id="rId6"/>
    <p:sldId id="262" r:id="rId7"/>
    <p:sldId id="265" r:id="rId8"/>
    <p:sldId id="271" r:id="rId9"/>
    <p:sldId id="263" r:id="rId10"/>
    <p:sldId id="266" r:id="rId11"/>
    <p:sldId id="272" r:id="rId12"/>
    <p:sldId id="264" r:id="rId13"/>
    <p:sldId id="267" r:id="rId14"/>
    <p:sldId id="268" r:id="rId15"/>
    <p:sldId id="269" r:id="rId16"/>
    <p:sldId id="270" r:id="rId17"/>
    <p:sldId id="273" r:id="rId18"/>
    <p:sldId id="274" r:id="rId1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191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04" autoAdjust="0"/>
    <p:restoredTop sz="86464" autoAdjust="0"/>
  </p:normalViewPr>
  <p:slideViewPr>
    <p:cSldViewPr snapToGrid="0">
      <p:cViewPr varScale="1">
        <p:scale>
          <a:sx n="105" d="100"/>
          <a:sy n="105" d="100"/>
        </p:scale>
        <p:origin x="62" y="62"/>
      </p:cViewPr>
      <p:guideLst>
        <p:guide orient="horz"/>
        <p:guide pos="1912"/>
      </p:guideLst>
    </p:cSldViewPr>
  </p:slideViewPr>
  <p:outlineViewPr>
    <p:cViewPr>
      <p:scale>
        <a:sx n="33" d="100"/>
        <a:sy n="33" d="100"/>
      </p:scale>
      <p:origin x="0" y="665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9" d="100"/>
          <a:sy n="69" d="100"/>
        </p:scale>
        <p:origin x="3264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8BF944-3588-4818-A96A-91C9E4748A2A}" type="datetimeFigureOut">
              <a:rPr lang="en-US" smtClean="0"/>
              <a:t>7/20/2016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A1227B-2E3E-4273-93F9-A2E5FEC0AC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490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A1227B-2E3E-4273-93F9-A2E5FEC0ACB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133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A1227B-2E3E-4273-93F9-A2E5FEC0ACB4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074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3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itle_Slid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34" y="190500"/>
            <a:ext cx="8713465" cy="48950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8500" y="1940267"/>
            <a:ext cx="7747000" cy="377026"/>
          </a:xfrm>
        </p:spPr>
        <p:txBody>
          <a:bodyPr anchor="b"/>
          <a:lstStyle>
            <a:lvl1pPr algn="ctr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8500" y="2514600"/>
            <a:ext cx="7747000" cy="812800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3482340" y="167640"/>
            <a:ext cx="2125980" cy="739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Rules_Single_A.pn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9" r="-57141"/>
          <a:stretch/>
        </p:blipFill>
        <p:spPr>
          <a:xfrm>
            <a:off x="1627124" y="360976"/>
            <a:ext cx="10034016" cy="74335"/>
          </a:xfrm>
          <a:prstGeom prst="rect">
            <a:avLst/>
          </a:prstGeom>
        </p:spPr>
      </p:pic>
      <p:pic>
        <p:nvPicPr>
          <p:cNvPr id="8" name="Picture 7" descr="CL_Logo_DRAWN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77" y="4693417"/>
            <a:ext cx="634845" cy="196818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6812280" y="3663828"/>
            <a:ext cx="2080291" cy="1444595"/>
          </a:xfrm>
          <a:custGeom>
            <a:avLst/>
            <a:gdLst>
              <a:gd name="connsiteX0" fmla="*/ 0 w 1973580"/>
              <a:gd name="connsiteY0" fmla="*/ 0 h 1389864"/>
              <a:gd name="connsiteX1" fmla="*/ 1973580 w 1973580"/>
              <a:gd name="connsiteY1" fmla="*/ 0 h 1389864"/>
              <a:gd name="connsiteX2" fmla="*/ 1973580 w 1973580"/>
              <a:gd name="connsiteY2" fmla="*/ 1389864 h 1389864"/>
              <a:gd name="connsiteX3" fmla="*/ 0 w 1973580"/>
              <a:gd name="connsiteY3" fmla="*/ 1389864 h 1389864"/>
              <a:gd name="connsiteX4" fmla="*/ 0 w 1973580"/>
              <a:gd name="connsiteY4" fmla="*/ 0 h 1389864"/>
              <a:gd name="connsiteX0" fmla="*/ 0 w 1973580"/>
              <a:gd name="connsiteY0" fmla="*/ 0 h 1389864"/>
              <a:gd name="connsiteX1" fmla="*/ 1935480 w 1973580"/>
              <a:gd name="connsiteY1" fmla="*/ 60960 h 1389864"/>
              <a:gd name="connsiteX2" fmla="*/ 1973580 w 1973580"/>
              <a:gd name="connsiteY2" fmla="*/ 1389864 h 1389864"/>
              <a:gd name="connsiteX3" fmla="*/ 0 w 1973580"/>
              <a:gd name="connsiteY3" fmla="*/ 1389864 h 1389864"/>
              <a:gd name="connsiteX4" fmla="*/ 0 w 1973580"/>
              <a:gd name="connsiteY4" fmla="*/ 0 h 1389864"/>
              <a:gd name="connsiteX0" fmla="*/ 0 w 1973580"/>
              <a:gd name="connsiteY0" fmla="*/ 54731 h 1444595"/>
              <a:gd name="connsiteX1" fmla="*/ 1577340 w 1973580"/>
              <a:gd name="connsiteY1" fmla="*/ 1391 h 1444595"/>
              <a:gd name="connsiteX2" fmla="*/ 1935480 w 1973580"/>
              <a:gd name="connsiteY2" fmla="*/ 115691 h 1444595"/>
              <a:gd name="connsiteX3" fmla="*/ 1973580 w 1973580"/>
              <a:gd name="connsiteY3" fmla="*/ 1444595 h 1444595"/>
              <a:gd name="connsiteX4" fmla="*/ 0 w 1973580"/>
              <a:gd name="connsiteY4" fmla="*/ 1444595 h 1444595"/>
              <a:gd name="connsiteX5" fmla="*/ 0 w 1973580"/>
              <a:gd name="connsiteY5" fmla="*/ 54731 h 1444595"/>
              <a:gd name="connsiteX0" fmla="*/ 0 w 2080291"/>
              <a:gd name="connsiteY0" fmla="*/ 54731 h 1444595"/>
              <a:gd name="connsiteX1" fmla="*/ 1577340 w 2080291"/>
              <a:gd name="connsiteY1" fmla="*/ 1391 h 1444595"/>
              <a:gd name="connsiteX2" fmla="*/ 1935480 w 2080291"/>
              <a:gd name="connsiteY2" fmla="*/ 115691 h 1444595"/>
              <a:gd name="connsiteX3" fmla="*/ 2080260 w 2080291"/>
              <a:gd name="connsiteY3" fmla="*/ 428112 h 1444595"/>
              <a:gd name="connsiteX4" fmla="*/ 1973580 w 2080291"/>
              <a:gd name="connsiteY4" fmla="*/ 1444595 h 1444595"/>
              <a:gd name="connsiteX5" fmla="*/ 0 w 2080291"/>
              <a:gd name="connsiteY5" fmla="*/ 1444595 h 1444595"/>
              <a:gd name="connsiteX6" fmla="*/ 0 w 2080291"/>
              <a:gd name="connsiteY6" fmla="*/ 54731 h 1444595"/>
              <a:gd name="connsiteX0" fmla="*/ 0 w 2080291"/>
              <a:gd name="connsiteY0" fmla="*/ 54731 h 1444595"/>
              <a:gd name="connsiteX1" fmla="*/ 1577340 w 2080291"/>
              <a:gd name="connsiteY1" fmla="*/ 1391 h 1444595"/>
              <a:gd name="connsiteX2" fmla="*/ 1935480 w 2080291"/>
              <a:gd name="connsiteY2" fmla="*/ 115691 h 1444595"/>
              <a:gd name="connsiteX3" fmla="*/ 2080260 w 2080291"/>
              <a:gd name="connsiteY3" fmla="*/ 428112 h 1444595"/>
              <a:gd name="connsiteX4" fmla="*/ 1973580 w 2080291"/>
              <a:gd name="connsiteY4" fmla="*/ 1444595 h 1444595"/>
              <a:gd name="connsiteX5" fmla="*/ 0 w 2080291"/>
              <a:gd name="connsiteY5" fmla="*/ 1444595 h 1444595"/>
              <a:gd name="connsiteX6" fmla="*/ 60960 w 2080291"/>
              <a:gd name="connsiteY6" fmla="*/ 1030092 h 1444595"/>
              <a:gd name="connsiteX7" fmla="*/ 0 w 2080291"/>
              <a:gd name="connsiteY7" fmla="*/ 54731 h 1444595"/>
              <a:gd name="connsiteX0" fmla="*/ 0 w 2080291"/>
              <a:gd name="connsiteY0" fmla="*/ 54731 h 1444595"/>
              <a:gd name="connsiteX1" fmla="*/ 1577340 w 2080291"/>
              <a:gd name="connsiteY1" fmla="*/ 1391 h 1444595"/>
              <a:gd name="connsiteX2" fmla="*/ 1935480 w 2080291"/>
              <a:gd name="connsiteY2" fmla="*/ 115691 h 1444595"/>
              <a:gd name="connsiteX3" fmla="*/ 2080260 w 2080291"/>
              <a:gd name="connsiteY3" fmla="*/ 428112 h 1444595"/>
              <a:gd name="connsiteX4" fmla="*/ 1973580 w 2080291"/>
              <a:gd name="connsiteY4" fmla="*/ 1444595 h 1444595"/>
              <a:gd name="connsiteX5" fmla="*/ 0 w 2080291"/>
              <a:gd name="connsiteY5" fmla="*/ 1444595 h 1444595"/>
              <a:gd name="connsiteX6" fmla="*/ 144780 w 2080291"/>
              <a:gd name="connsiteY6" fmla="*/ 999612 h 1444595"/>
              <a:gd name="connsiteX7" fmla="*/ 0 w 2080291"/>
              <a:gd name="connsiteY7" fmla="*/ 54731 h 1444595"/>
              <a:gd name="connsiteX0" fmla="*/ 0 w 2080291"/>
              <a:gd name="connsiteY0" fmla="*/ 54731 h 1444595"/>
              <a:gd name="connsiteX1" fmla="*/ 1577340 w 2080291"/>
              <a:gd name="connsiteY1" fmla="*/ 1391 h 1444595"/>
              <a:gd name="connsiteX2" fmla="*/ 1935480 w 2080291"/>
              <a:gd name="connsiteY2" fmla="*/ 115691 h 1444595"/>
              <a:gd name="connsiteX3" fmla="*/ 2080260 w 2080291"/>
              <a:gd name="connsiteY3" fmla="*/ 428112 h 1444595"/>
              <a:gd name="connsiteX4" fmla="*/ 1973580 w 2080291"/>
              <a:gd name="connsiteY4" fmla="*/ 1444595 h 1444595"/>
              <a:gd name="connsiteX5" fmla="*/ 0 w 2080291"/>
              <a:gd name="connsiteY5" fmla="*/ 1444595 h 1444595"/>
              <a:gd name="connsiteX6" fmla="*/ 144780 w 2080291"/>
              <a:gd name="connsiteY6" fmla="*/ 999612 h 1444595"/>
              <a:gd name="connsiteX7" fmla="*/ 0 w 2080291"/>
              <a:gd name="connsiteY7" fmla="*/ 54731 h 1444595"/>
              <a:gd name="connsiteX0" fmla="*/ 0 w 2080291"/>
              <a:gd name="connsiteY0" fmla="*/ 54731 h 1444595"/>
              <a:gd name="connsiteX1" fmla="*/ 1577340 w 2080291"/>
              <a:gd name="connsiteY1" fmla="*/ 1391 h 1444595"/>
              <a:gd name="connsiteX2" fmla="*/ 1935480 w 2080291"/>
              <a:gd name="connsiteY2" fmla="*/ 115691 h 1444595"/>
              <a:gd name="connsiteX3" fmla="*/ 2080260 w 2080291"/>
              <a:gd name="connsiteY3" fmla="*/ 428112 h 1444595"/>
              <a:gd name="connsiteX4" fmla="*/ 1973580 w 2080291"/>
              <a:gd name="connsiteY4" fmla="*/ 1444595 h 1444595"/>
              <a:gd name="connsiteX5" fmla="*/ 0 w 2080291"/>
              <a:gd name="connsiteY5" fmla="*/ 1444595 h 1444595"/>
              <a:gd name="connsiteX6" fmla="*/ 99060 w 2080291"/>
              <a:gd name="connsiteY6" fmla="*/ 991992 h 1444595"/>
              <a:gd name="connsiteX7" fmla="*/ 0 w 2080291"/>
              <a:gd name="connsiteY7" fmla="*/ 54731 h 1444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80291" h="1444595">
                <a:moveTo>
                  <a:pt x="0" y="54731"/>
                </a:moveTo>
                <a:cubicBezTo>
                  <a:pt x="520700" y="67431"/>
                  <a:pt x="1056640" y="-11309"/>
                  <a:pt x="1577340" y="1391"/>
                </a:cubicBezTo>
                <a:lnTo>
                  <a:pt x="1935480" y="115691"/>
                </a:lnTo>
                <a:cubicBezTo>
                  <a:pt x="1932940" y="209671"/>
                  <a:pt x="2082800" y="334132"/>
                  <a:pt x="2080260" y="428112"/>
                </a:cubicBezTo>
                <a:lnTo>
                  <a:pt x="1973580" y="1444595"/>
                </a:lnTo>
                <a:lnTo>
                  <a:pt x="0" y="1444595"/>
                </a:lnTo>
                <a:cubicBezTo>
                  <a:pt x="0" y="1319127"/>
                  <a:pt x="99060" y="1117460"/>
                  <a:pt x="99060" y="991992"/>
                </a:cubicBezTo>
                <a:lnTo>
                  <a:pt x="0" y="5473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udio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369" y="4042138"/>
            <a:ext cx="987056" cy="7807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6" r="23794"/>
          <a:stretch/>
        </p:blipFill>
        <p:spPr>
          <a:xfrm>
            <a:off x="8674485" y="3841306"/>
            <a:ext cx="275507" cy="532574"/>
          </a:xfrm>
          <a:prstGeom prst="rect">
            <a:avLst/>
          </a:prstGeom>
        </p:spPr>
      </p:pic>
      <p:pic>
        <p:nvPicPr>
          <p:cNvPr id="13" name="Picture 12" descr="Swirl_3.pn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88654">
            <a:off x="7441065" y="4794764"/>
            <a:ext cx="386047" cy="213804"/>
          </a:xfrm>
          <a:prstGeom prst="rect">
            <a:avLst/>
          </a:prstGeom>
        </p:spPr>
      </p:pic>
      <p:pic>
        <p:nvPicPr>
          <p:cNvPr id="14" name="Picture 13" descr="Swirl_3.png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73124">
            <a:off x="7982310" y="4056284"/>
            <a:ext cx="443623" cy="24569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9" t="13753" r="6579" b="12460"/>
          <a:stretch/>
        </p:blipFill>
        <p:spPr>
          <a:xfrm>
            <a:off x="7939371" y="4373880"/>
            <a:ext cx="672857" cy="559410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1015922" y="4842611"/>
            <a:ext cx="6399830" cy="274637"/>
          </a:xfrm>
        </p:spPr>
        <p:txBody>
          <a:bodyPr/>
          <a:lstStyle>
            <a:lvl1pPr>
              <a:defRPr sz="600"/>
            </a:lvl1pPr>
          </a:lstStyle>
          <a:p>
            <a:r>
              <a:rPr lang="en-US" dirty="0"/>
              <a:t>© 2017 Cengage Learning. All Rights Reserved. May not be copied, scanned, or duplicated, in whole or in part, except for use as permitted in a license distributed with a certain product or service or otherwise on a password-protected website for classroom use.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1600" y="1624013"/>
            <a:ext cx="6172200" cy="377026"/>
          </a:xfrm>
        </p:spPr>
        <p:txBody>
          <a:bodyPr anchor="ctr"/>
          <a:lstStyle>
            <a:lvl1pPr algn="l">
              <a:defRPr sz="2800" b="0" cap="none" baseline="0">
                <a:solidFill>
                  <a:srgbClr val="055C9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41600" y="2207001"/>
            <a:ext cx="6172200" cy="409199"/>
          </a:xfrm>
        </p:spPr>
        <p:txBody>
          <a:bodyPr anchor="t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5" name="Picture 4" descr="CL_Logo_DRAWN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89" y="4677289"/>
            <a:ext cx="1215590" cy="376865"/>
          </a:xfrm>
          <a:prstGeom prst="rect">
            <a:avLst/>
          </a:prstGeom>
        </p:spPr>
      </p:pic>
      <p:pic>
        <p:nvPicPr>
          <p:cNvPr id="6" name="Picture 5" descr="Rules_Single_A.pn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9" r="-57141"/>
          <a:stretch/>
        </p:blipFill>
        <p:spPr>
          <a:xfrm>
            <a:off x="1597679" y="4865721"/>
            <a:ext cx="11423745" cy="68126"/>
          </a:xfrm>
          <a:prstGeom prst="rect">
            <a:avLst/>
          </a:prstGeom>
        </p:spPr>
      </p:pic>
      <p:pic>
        <p:nvPicPr>
          <p:cNvPr id="4" name="Picture 3" descr="Audio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04" y="271463"/>
            <a:ext cx="1840495" cy="1455737"/>
          </a:xfrm>
          <a:prstGeom prst="rect">
            <a:avLst/>
          </a:prstGeom>
        </p:spPr>
      </p:pic>
      <p:pic>
        <p:nvPicPr>
          <p:cNvPr id="11" name="Picture 10" descr="Swirl_3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69126">
            <a:off x="1431691" y="1437203"/>
            <a:ext cx="908570" cy="503193"/>
          </a:xfrm>
          <a:prstGeom prst="rect">
            <a:avLst/>
          </a:prstGeom>
        </p:spPr>
      </p:pic>
      <p:pic>
        <p:nvPicPr>
          <p:cNvPr id="12" name="Picture 11" descr="Swirl_2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73741" flipH="1">
            <a:off x="317501" y="2559169"/>
            <a:ext cx="596900" cy="83325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9" t="13753" r="6579" b="12460"/>
          <a:stretch/>
        </p:blipFill>
        <p:spPr>
          <a:xfrm>
            <a:off x="879649" y="1953688"/>
            <a:ext cx="1101550" cy="9158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04" y="3401066"/>
            <a:ext cx="596838" cy="5968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6" r="23794"/>
          <a:stretch/>
        </p:blipFill>
        <p:spPr>
          <a:xfrm>
            <a:off x="737542" y="3603563"/>
            <a:ext cx="252342" cy="487795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1597679" y="4933847"/>
            <a:ext cx="6781693" cy="183401"/>
          </a:xfrm>
        </p:spPr>
        <p:txBody>
          <a:bodyPr/>
          <a:lstStyle>
            <a:lvl1pPr>
              <a:defRPr sz="600"/>
            </a:lvl1pPr>
          </a:lstStyle>
          <a:p>
            <a:r>
              <a:rPr lang="en-US" dirty="0"/>
              <a:t>© 2017 Cengage Learning. All Rights Reserved. May not be copied, scanned, or duplicated, in whole or in part, except for use as permitted in a license distributed with a certain product or service or otherwise on a password-protected website for classroom use.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62000" y="260059"/>
            <a:ext cx="8026400" cy="31144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 descr="Rules_Single_B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03" r="10006"/>
          <a:stretch/>
        </p:blipFill>
        <p:spPr>
          <a:xfrm>
            <a:off x="215900" y="711200"/>
            <a:ext cx="8586216" cy="335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9" t="13753" r="6579" b="12460"/>
          <a:stretch/>
        </p:blipFill>
        <p:spPr>
          <a:xfrm>
            <a:off x="79668" y="166696"/>
            <a:ext cx="628992" cy="522941"/>
          </a:xfrm>
          <a:prstGeom prst="rect">
            <a:avLst/>
          </a:prstGeom>
        </p:spPr>
      </p:pic>
      <p:pic>
        <p:nvPicPr>
          <p:cNvPr id="17" name="Picture 16" descr="CL_Logo_DRAWN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89" y="4677289"/>
            <a:ext cx="1215590" cy="376865"/>
          </a:xfrm>
          <a:prstGeom prst="rect">
            <a:avLst/>
          </a:prstGeom>
        </p:spPr>
      </p:pic>
      <p:pic>
        <p:nvPicPr>
          <p:cNvPr id="18" name="Picture 17" descr="Rules_Single_A.png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9" r="-57141"/>
          <a:stretch/>
        </p:blipFill>
        <p:spPr>
          <a:xfrm>
            <a:off x="1597679" y="4865721"/>
            <a:ext cx="11423745" cy="68126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1597679" y="4933847"/>
            <a:ext cx="6781693" cy="183401"/>
          </a:xfrm>
        </p:spPr>
        <p:txBody>
          <a:bodyPr/>
          <a:lstStyle>
            <a:lvl1pPr>
              <a:defRPr sz="600"/>
            </a:lvl1pPr>
          </a:lstStyle>
          <a:p>
            <a:r>
              <a:rPr lang="en-US" dirty="0"/>
              <a:t>© 2017 Cengage Learning. All Rights Reserved. May not be copied, scanned, or duplicated, in whole or in part, except for use as permitted in a license distributed with a certain product or service or otherwise on a password-protected website for classroom use.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60059"/>
            <a:ext cx="8026400" cy="31144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 descr="Rules_Single_B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03" r="10006"/>
          <a:stretch/>
        </p:blipFill>
        <p:spPr>
          <a:xfrm>
            <a:off x="215900" y="711200"/>
            <a:ext cx="8586216" cy="335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9" t="13753" r="6579" b="12460"/>
          <a:stretch/>
        </p:blipFill>
        <p:spPr>
          <a:xfrm>
            <a:off x="79668" y="166696"/>
            <a:ext cx="628992" cy="522941"/>
          </a:xfrm>
          <a:prstGeom prst="rect">
            <a:avLst/>
          </a:prstGeom>
        </p:spPr>
      </p:pic>
      <p:pic>
        <p:nvPicPr>
          <p:cNvPr id="21" name="Picture 20" descr="CL_Logo_DRAWN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89" y="4677289"/>
            <a:ext cx="1215590" cy="376865"/>
          </a:xfrm>
          <a:prstGeom prst="rect">
            <a:avLst/>
          </a:prstGeom>
        </p:spPr>
      </p:pic>
      <p:pic>
        <p:nvPicPr>
          <p:cNvPr id="22" name="Picture 21" descr="Rules_Single_A.png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9" r="-57141"/>
          <a:stretch/>
        </p:blipFill>
        <p:spPr>
          <a:xfrm>
            <a:off x="1597679" y="4865721"/>
            <a:ext cx="11423745" cy="68126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1597679" y="4933847"/>
            <a:ext cx="6781693" cy="183401"/>
          </a:xfrm>
        </p:spPr>
        <p:txBody>
          <a:bodyPr/>
          <a:lstStyle>
            <a:lvl1pPr>
              <a:defRPr sz="600"/>
            </a:lvl1pPr>
          </a:lstStyle>
          <a:p>
            <a:r>
              <a:rPr lang="en-US" dirty="0"/>
              <a:t>© 2017 Cengage Learning. All Rights Reserved. May not be copied, scanned, or duplicated, in whole or in part, except for use as permitted in a license distributed with a certain product or service or otherwise on a password-protected website for classroom use.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2017 Cengage Learning. All Rights Reserved. May not be copied, scanned, or duplicated, in whole or in part, except for use as permitted in a license distributed with a certain product or service or otherwise on a password-protected website for classroom use.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125" y="1154113"/>
            <a:ext cx="8415338" cy="1411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379372" y="4858377"/>
            <a:ext cx="309700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B40067-BD2A-418A-98BB-08A98047DC47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5125" y="323559"/>
            <a:ext cx="8415338" cy="29623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65125" y="4958255"/>
            <a:ext cx="8014247" cy="1589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 2017 Cengage Learning. All Rights Reserved. May not be copied, scanned, or duplicated, in whole or in part, except for use as permitted in a license distributed with a certain product or service or otherwise on a password-protected website for classroom use.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5" r:id="rId5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22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914400" rtl="0" eaLnBrk="1" latinLnBrk="0" hangingPunct="1">
        <a:lnSpc>
          <a:spcPct val="95000"/>
        </a:lnSpc>
        <a:spcBef>
          <a:spcPts val="12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00050" indent="-171450" algn="l" defTabSz="914400" rtl="0" eaLnBrk="1" latinLnBrk="0" hangingPunct="1">
        <a:lnSpc>
          <a:spcPct val="95000"/>
        </a:lnSpc>
        <a:spcBef>
          <a:spcPts val="6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71500" indent="-114300" algn="l" defTabSz="914400" rtl="0" eaLnBrk="1" latinLnBrk="0" hangingPunct="1">
        <a:lnSpc>
          <a:spcPct val="95000"/>
        </a:lnSpc>
        <a:spcBef>
          <a:spcPct val="20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-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2950" indent="-114300" algn="l" defTabSz="914400" rtl="0" eaLnBrk="1" latinLnBrk="0" hangingPunct="1">
        <a:lnSpc>
          <a:spcPct val="95000"/>
        </a:lnSpc>
        <a:spcBef>
          <a:spcPct val="20000"/>
        </a:spcBef>
        <a:buFont typeface="Arial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14400" indent="-114300" algn="l" defTabSz="914400" rtl="0" eaLnBrk="1" latinLnBrk="0" hangingPunct="1">
        <a:lnSpc>
          <a:spcPct val="95000"/>
        </a:lnSpc>
        <a:spcBef>
          <a:spcPct val="20000"/>
        </a:spcBef>
        <a:buFont typeface="Arial" pitchFamily="34" charset="0"/>
        <a:buChar char="-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0447" y="1858987"/>
            <a:ext cx="7747000" cy="377026"/>
          </a:xfrm>
        </p:spPr>
        <p:txBody>
          <a:bodyPr/>
          <a:lstStyle/>
          <a:p>
            <a:r>
              <a:rPr lang="en-US" dirty="0"/>
              <a:t>Windows 10 Module 3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9742" y="2358190"/>
            <a:ext cx="7747000" cy="233910"/>
          </a:xfrm>
        </p:spPr>
        <p:txBody>
          <a:bodyPr/>
          <a:lstStyle/>
          <a:p>
            <a:r>
              <a:rPr lang="en-US" b="1" dirty="0"/>
              <a:t>Working with Windows Apps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267662"/>
            <a:ext cx="8026400" cy="296235"/>
          </a:xfrm>
        </p:spPr>
        <p:txBody>
          <a:bodyPr/>
          <a:lstStyle/>
          <a:p>
            <a:r>
              <a:rPr lang="en-US" dirty="0"/>
              <a:t>Install Apps from the Windows Store </a:t>
            </a:r>
            <a:r>
              <a:rPr lang="en-US" sz="1200" dirty="0"/>
              <a:t>(Slide 2 of 2)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2017 Cengage Learning. All Rights Reserved. May not be copied, scanned, or duplicated, in whole or in part, except for use as permitted in a license distributed with a certain product or service or otherwise on a password-protected website for classroom use.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73062" y="827446"/>
            <a:ext cx="8415338" cy="29238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Search results in the Windows Store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579" y="1119834"/>
            <a:ext cx="6569242" cy="353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3917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267662"/>
            <a:ext cx="8026400" cy="296235"/>
          </a:xfrm>
        </p:spPr>
        <p:txBody>
          <a:bodyPr/>
          <a:lstStyle/>
          <a:p>
            <a:r>
              <a:rPr lang="en-US" dirty="0"/>
              <a:t>Uninstall Apps</a:t>
            </a:r>
            <a:endParaRPr lang="en-US" sz="1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2017 Cengage Learning. All Rights Reserved. May not be copied, scanned, or duplicated, in whole or in part, except for use as permitted in a license distributed with a certain product or service or otherwise on a password-protected website for classroom use.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65125" y="1154113"/>
            <a:ext cx="8415338" cy="2157514"/>
          </a:xfrm>
        </p:spPr>
        <p:txBody>
          <a:bodyPr/>
          <a:lstStyle/>
          <a:p>
            <a:pPr>
              <a:defRPr/>
            </a:pPr>
            <a:r>
              <a:rPr lang="en-US" dirty="0"/>
              <a:t>Uninstall one or more apps at the same time from the Start menu or All apps listing</a:t>
            </a:r>
          </a:p>
          <a:p>
            <a:pPr>
              <a:defRPr/>
            </a:pPr>
            <a:r>
              <a:rPr lang="en-US" dirty="0"/>
              <a:t>An alert message will pop-up to confirm the uninstall</a:t>
            </a:r>
          </a:p>
          <a:p>
            <a:r>
              <a:rPr lang="en-US" dirty="0"/>
              <a:t>View all your apps</a:t>
            </a:r>
          </a:p>
          <a:p>
            <a:pPr lvl="1"/>
            <a:r>
              <a:rPr lang="en-US" dirty="0"/>
              <a:t>My Library in Windows Store to view purchased apps</a:t>
            </a:r>
          </a:p>
          <a:p>
            <a:pPr lvl="1"/>
            <a:r>
              <a:rPr lang="en-US" dirty="0"/>
              <a:t>Settings app to view all apps you own</a:t>
            </a:r>
          </a:p>
        </p:txBody>
      </p:sp>
    </p:spTree>
    <p:extLst>
      <p:ext uri="{BB962C8B-B14F-4D97-AF65-F5344CB8AC3E}">
        <p14:creationId xmlns:p14="http://schemas.microsoft.com/office/powerpoint/2010/main" val="256182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267662"/>
            <a:ext cx="8026400" cy="296235"/>
          </a:xfrm>
        </p:spPr>
        <p:txBody>
          <a:bodyPr/>
          <a:lstStyle/>
          <a:p>
            <a:r>
              <a:rPr lang="en-US" dirty="0"/>
              <a:t>Manage Apps using Multiple Desktops</a:t>
            </a:r>
            <a:endParaRPr lang="en-US" sz="1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2017 Cengage Learning. All Rights Reserved. May not be copied, scanned, or duplicated, in whole or in part, except for use as permitted in a license distributed with a certain product or service or otherwise on a password-protected website for classroom use.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65125" y="1154113"/>
            <a:ext cx="8415338" cy="1992853"/>
          </a:xfrm>
        </p:spPr>
        <p:txBody>
          <a:bodyPr/>
          <a:lstStyle/>
          <a:p>
            <a:r>
              <a:rPr lang="en-US" dirty="0"/>
              <a:t>Can create a second desktop, a </a:t>
            </a:r>
            <a:r>
              <a:rPr lang="en-US" b="1" dirty="0"/>
              <a:t>virtual desktop</a:t>
            </a:r>
          </a:p>
          <a:p>
            <a:pPr lvl="1"/>
            <a:r>
              <a:rPr lang="en-US" dirty="0"/>
              <a:t>Place different apps on each desktop</a:t>
            </a:r>
          </a:p>
          <a:p>
            <a:pPr lvl="1"/>
            <a:r>
              <a:rPr lang="en-US" dirty="0"/>
              <a:t>Can switch between desktops</a:t>
            </a:r>
          </a:p>
          <a:p>
            <a:pPr lvl="1"/>
            <a:r>
              <a:rPr lang="en-US" dirty="0"/>
              <a:t>Use Task View to manage</a:t>
            </a:r>
          </a:p>
          <a:p>
            <a:pPr lvl="1"/>
            <a:r>
              <a:rPr lang="en-US" dirty="0"/>
              <a:t>Each desktop has its own taskbar</a:t>
            </a:r>
          </a:p>
          <a:p>
            <a:pPr lvl="1"/>
            <a:r>
              <a:rPr lang="en-US" dirty="0"/>
              <a:t>If you close a desktop with an open app, app automatically moves to other desktop</a:t>
            </a:r>
          </a:p>
        </p:txBody>
      </p:sp>
    </p:spTree>
    <p:extLst>
      <p:ext uri="{BB962C8B-B14F-4D97-AF65-F5344CB8AC3E}">
        <p14:creationId xmlns:p14="http://schemas.microsoft.com/office/powerpoint/2010/main" val="10894714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267662"/>
            <a:ext cx="8026400" cy="296235"/>
          </a:xfrm>
        </p:spPr>
        <p:txBody>
          <a:bodyPr/>
          <a:lstStyle/>
          <a:p>
            <a:r>
              <a:rPr lang="en-US" dirty="0"/>
              <a:t>Customize the Start Menu</a:t>
            </a:r>
            <a:endParaRPr lang="en-US" sz="1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2017 Cengage Learning. All Rights Reserved. May not be copied, scanned, or duplicated, in whole or in part, except for use as permitted in a license distributed with a certain product or service or otherwise on a password-protected website for classroom use.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65125" y="1154113"/>
            <a:ext cx="8415338" cy="2757678"/>
          </a:xfrm>
        </p:spPr>
        <p:txBody>
          <a:bodyPr/>
          <a:lstStyle/>
          <a:p>
            <a:r>
              <a:rPr lang="en-US" dirty="0"/>
              <a:t>Access Windows 10 apps and features on Start menu</a:t>
            </a:r>
          </a:p>
          <a:p>
            <a:r>
              <a:rPr lang="en-US" dirty="0"/>
              <a:t>Can customize the Start screen</a:t>
            </a:r>
          </a:p>
          <a:p>
            <a:pPr lvl="1"/>
            <a:r>
              <a:rPr lang="en-US" dirty="0"/>
              <a:t>Add apps or accessories</a:t>
            </a:r>
          </a:p>
          <a:p>
            <a:pPr lvl="1"/>
            <a:r>
              <a:rPr lang="en-US" dirty="0"/>
              <a:t>Customize look and function</a:t>
            </a:r>
          </a:p>
          <a:p>
            <a:r>
              <a:rPr lang="en-US" dirty="0"/>
              <a:t>Start menu has a default set of </a:t>
            </a:r>
            <a:r>
              <a:rPr lang="en-US" b="1" dirty="0"/>
              <a:t>pinned</a:t>
            </a:r>
            <a:r>
              <a:rPr lang="en-US" dirty="0"/>
              <a:t> items</a:t>
            </a:r>
          </a:p>
          <a:p>
            <a:r>
              <a:rPr lang="en-US" dirty="0"/>
              <a:t>Unpin an item to remove shortcut from the Start menu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9849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267662"/>
            <a:ext cx="8026400" cy="296235"/>
          </a:xfrm>
        </p:spPr>
        <p:txBody>
          <a:bodyPr/>
          <a:lstStyle/>
          <a:p>
            <a:r>
              <a:rPr lang="en-US" dirty="0"/>
              <a:t>Group Apps on the Start Menu </a:t>
            </a:r>
            <a:r>
              <a:rPr lang="en-US" sz="1200" dirty="0"/>
              <a:t>(Slide 1 of 2)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2017 Cengage Learning. All Rights Reserved. May not be copied, scanned, or duplicated, in whole or in part, except for use as permitted in a license distributed with a certain product or service or otherwise on a password-protected website for classroom use.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73062" y="825268"/>
            <a:ext cx="8415338" cy="2074343"/>
          </a:xfrm>
        </p:spPr>
        <p:txBody>
          <a:bodyPr/>
          <a:lstStyle/>
          <a:p>
            <a:r>
              <a:rPr lang="en-US" dirty="0"/>
              <a:t>Find apps easier by using groups</a:t>
            </a:r>
          </a:p>
          <a:p>
            <a:r>
              <a:rPr lang="en-US" dirty="0"/>
              <a:t>Use an existing group or create a new group by repositioning apps on Start menu</a:t>
            </a:r>
          </a:p>
          <a:p>
            <a:r>
              <a:rPr lang="en-US" dirty="0"/>
              <a:t>Can easily resize app tiles or name groups</a:t>
            </a:r>
          </a:p>
          <a:p>
            <a:r>
              <a:rPr lang="en-US" dirty="0"/>
              <a:t>Customizing Start menu elements</a:t>
            </a: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2899611"/>
            <a:ext cx="7363326" cy="165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4405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267662"/>
            <a:ext cx="8026400" cy="296235"/>
          </a:xfrm>
        </p:spPr>
        <p:txBody>
          <a:bodyPr/>
          <a:lstStyle/>
          <a:p>
            <a:r>
              <a:rPr lang="en-US" dirty="0"/>
              <a:t>Group Apps on the Start Menu </a:t>
            </a:r>
            <a:r>
              <a:rPr lang="en-US" sz="1200" dirty="0"/>
              <a:t>(Slide 2 of 2)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2017 Cengage Learning. All Rights Reserved. May not be copied, scanned, or duplicated, in whole or in part, except for use as permitted in a license distributed with a certain product or service or otherwise on a password-protected website for classroom use.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73062" y="825268"/>
            <a:ext cx="8415338" cy="73866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Naming a new group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62" y="1131019"/>
            <a:ext cx="6328610" cy="38945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78148" y="2602558"/>
            <a:ext cx="1813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Group title bar</a:t>
            </a:r>
            <a:br>
              <a:rPr lang="en-US" dirty="0"/>
            </a:br>
            <a:r>
              <a:rPr lang="en-US" dirty="0"/>
              <a:t>above new group</a:t>
            </a:r>
          </a:p>
        </p:txBody>
      </p:sp>
      <p:cxnSp>
        <p:nvCxnSpPr>
          <p:cNvPr id="11" name="Straight Arrow Connector 10"/>
          <p:cNvCxnSpPr>
            <a:stCxn id="7" idx="1"/>
          </p:cNvCxnSpPr>
          <p:nvPr/>
        </p:nvCxnSpPr>
        <p:spPr>
          <a:xfrm flipH="1">
            <a:off x="6364705" y="2925724"/>
            <a:ext cx="71344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06092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383" y="1056011"/>
            <a:ext cx="8415338" cy="2848472"/>
          </a:xfrm>
        </p:spPr>
        <p:txBody>
          <a:bodyPr/>
          <a:lstStyle/>
          <a:p>
            <a:pPr lvl="1"/>
            <a:r>
              <a:rPr lang="en-US" sz="2000" dirty="0"/>
              <a:t>Display apps</a:t>
            </a:r>
          </a:p>
          <a:p>
            <a:pPr lvl="1"/>
            <a:r>
              <a:rPr lang="en-US" sz="2000" dirty="0"/>
              <a:t>Search for apps</a:t>
            </a:r>
          </a:p>
          <a:p>
            <a:pPr lvl="1"/>
            <a:r>
              <a:rPr lang="en-US" sz="2000" dirty="0"/>
              <a:t>Install apps from the Windows Store</a:t>
            </a:r>
          </a:p>
          <a:p>
            <a:pPr lvl="1"/>
            <a:r>
              <a:rPr lang="en-US" sz="2000" dirty="0"/>
              <a:t>Uninstall apps</a:t>
            </a:r>
          </a:p>
          <a:p>
            <a:pPr lvl="1"/>
            <a:r>
              <a:rPr lang="en-US" sz="2000" dirty="0"/>
              <a:t>Manage apps using multiple desktops</a:t>
            </a:r>
          </a:p>
          <a:p>
            <a:pPr lvl="1"/>
            <a:r>
              <a:rPr lang="en-US" sz="2000" dirty="0"/>
              <a:t>Customize the Start menu</a:t>
            </a:r>
          </a:p>
          <a:p>
            <a:pPr lvl="1"/>
            <a:r>
              <a:rPr lang="en-US" sz="2000" dirty="0"/>
              <a:t>Group apps on the Start menu</a:t>
            </a:r>
          </a:p>
          <a:p>
            <a:pPr lvl="1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70611"/>
            <a:ext cx="8026400" cy="290336"/>
          </a:xfrm>
        </p:spPr>
        <p:txBody>
          <a:bodyPr/>
          <a:lstStyle/>
          <a:p>
            <a:r>
              <a:rPr lang="en-US" dirty="0"/>
              <a:t>Module Objectives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2017 Cengage Learning. All Rights Reserved. May not be copied, scanned, or duplicated, in whole or in part, except for use as permitted in a license distributed with a certain product or service or otherwise on a password-protected website for classroom use.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80904" y="911928"/>
            <a:ext cx="8415338" cy="2560701"/>
          </a:xfrm>
        </p:spPr>
        <p:txBody>
          <a:bodyPr/>
          <a:lstStyle/>
          <a:p>
            <a:r>
              <a:rPr lang="en-US" dirty="0"/>
              <a:t>Windows 10 Start menu displays tiles that represent apps installed on your computer</a:t>
            </a:r>
          </a:p>
          <a:p>
            <a:pPr lvl="1"/>
            <a:r>
              <a:rPr lang="en-US" dirty="0"/>
              <a:t>Does not show all apps installed</a:t>
            </a:r>
          </a:p>
          <a:p>
            <a:pPr lvl="1"/>
            <a:r>
              <a:rPr lang="en-US" dirty="0"/>
              <a:t>Use All apps command to display</a:t>
            </a:r>
          </a:p>
          <a:p>
            <a:pPr lvl="2"/>
            <a:r>
              <a:rPr lang="en-US" dirty="0"/>
              <a:t>Apps list in alphabetical sections</a:t>
            </a:r>
          </a:p>
          <a:p>
            <a:pPr lvl="2"/>
            <a:r>
              <a:rPr lang="en-US" dirty="0"/>
              <a:t>App icons</a:t>
            </a:r>
          </a:p>
          <a:p>
            <a:pPr lvl="2"/>
            <a:r>
              <a:rPr lang="en-US" dirty="0"/>
              <a:t>Folder icons (Windows accessories)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267662"/>
            <a:ext cx="8026400" cy="296235"/>
          </a:xfrm>
        </p:spPr>
        <p:txBody>
          <a:bodyPr/>
          <a:lstStyle/>
          <a:p>
            <a:r>
              <a:rPr lang="en-US" dirty="0"/>
              <a:t>Display Apps </a:t>
            </a:r>
            <a:r>
              <a:rPr lang="en-US" sz="1200" dirty="0"/>
              <a:t>(Slide 1 of 3)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2017 Cengage Learning. All Rights Reserved. May not be copied, scanned, or duplicated, in whole or in part, except for use as permitted in a license distributed with a certain product or service or otherwise on a password-protected website for classroom use.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80696" y="40512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9602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65125" y="1154113"/>
            <a:ext cx="8415338" cy="1078757"/>
          </a:xfrm>
        </p:spPr>
        <p:txBody>
          <a:bodyPr/>
          <a:lstStyle/>
          <a:p>
            <a:r>
              <a:rPr lang="en-US" dirty="0"/>
              <a:t>Windows Accessories apps</a:t>
            </a:r>
          </a:p>
          <a:p>
            <a:pPr lvl="1"/>
            <a:r>
              <a:rPr lang="en-US" dirty="0"/>
              <a:t>Paint, </a:t>
            </a:r>
            <a:r>
              <a:rPr lang="en-US" dirty="0"/>
              <a:t>NotePad</a:t>
            </a:r>
            <a:r>
              <a:rPr lang="en-US" dirty="0"/>
              <a:t>, WordPad, Snipping Tool, Sticky Notes</a:t>
            </a:r>
          </a:p>
          <a:p>
            <a:r>
              <a:rPr lang="en-US" dirty="0"/>
              <a:t>Additional Windows accessories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267662"/>
            <a:ext cx="8026400" cy="296235"/>
          </a:xfrm>
        </p:spPr>
        <p:txBody>
          <a:bodyPr/>
          <a:lstStyle/>
          <a:p>
            <a:r>
              <a:rPr lang="en-US" dirty="0"/>
              <a:t>Display Apps </a:t>
            </a:r>
            <a:r>
              <a:rPr lang="en-US" sz="1200" dirty="0"/>
              <a:t>(Slide 2 of 3)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2017 Cengage Learning. All Rights Reserved. May not be copied, scanned, or duplicated, in whole or in part, except for use as permitted in a license distributed with a certain product or service or otherwise on a password-protected website for classroom use.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80696" y="40512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5" y="2612522"/>
            <a:ext cx="7050506" cy="145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804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73062" y="847558"/>
            <a:ext cx="8415338" cy="29238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All apps alphabetical groupings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267662"/>
            <a:ext cx="8026400" cy="296235"/>
          </a:xfrm>
        </p:spPr>
        <p:txBody>
          <a:bodyPr/>
          <a:lstStyle/>
          <a:p>
            <a:r>
              <a:rPr lang="en-US" dirty="0"/>
              <a:t>Display Apps </a:t>
            </a:r>
            <a:r>
              <a:rPr lang="en-US" sz="1200" dirty="0"/>
              <a:t>(Slide 3 of 3)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2017 Cengage Learning. All Rights Reserved. May not be copied, scanned, or duplicated, in whole or in part, except for use as permitted in a license distributed with a certain product or service or otherwise on a password-protected website for classroom use.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80696" y="40512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125" y="1204316"/>
            <a:ext cx="5366086" cy="346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2321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267662"/>
            <a:ext cx="8026400" cy="296235"/>
          </a:xfrm>
        </p:spPr>
        <p:txBody>
          <a:bodyPr/>
          <a:lstStyle/>
          <a:p>
            <a:r>
              <a:rPr lang="en-US" dirty="0"/>
              <a:t>Search for Apps </a:t>
            </a:r>
            <a:r>
              <a:rPr lang="en-US" sz="1200" dirty="0"/>
              <a:t>(Slide 1 of 3)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2017 Cengage Learning. All Rights Reserved. May not be copied, scanned, or duplicated, in whole or in part, except for use as permitted in a license distributed with a certain product or service or otherwise on a password-protected website for classroom use.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73062" y="913481"/>
            <a:ext cx="8415338" cy="2863861"/>
          </a:xfrm>
        </p:spPr>
        <p:txBody>
          <a:bodyPr/>
          <a:lstStyle/>
          <a:p>
            <a:r>
              <a:rPr lang="en-US" dirty="0"/>
              <a:t>Use the All apps menu</a:t>
            </a:r>
          </a:p>
          <a:p>
            <a:pPr lvl="1"/>
            <a:r>
              <a:rPr lang="en-US" dirty="0"/>
              <a:t>Can be time consuming</a:t>
            </a:r>
          </a:p>
          <a:p>
            <a:r>
              <a:rPr lang="en-US" dirty="0"/>
              <a:t>Use the search box on Start menu</a:t>
            </a:r>
          </a:p>
          <a:p>
            <a:pPr lvl="1">
              <a:spcBef>
                <a:spcPts val="1200"/>
              </a:spcBef>
            </a:pPr>
            <a:r>
              <a:rPr lang="en-US" sz="2000" dirty="0"/>
              <a:t>More direct</a:t>
            </a:r>
          </a:p>
          <a:p>
            <a:pPr lvl="1">
              <a:spcBef>
                <a:spcPts val="1200"/>
              </a:spcBef>
            </a:pPr>
            <a:r>
              <a:rPr lang="en-US" sz="2000" dirty="0"/>
              <a:t>Cortana </a:t>
            </a:r>
          </a:p>
          <a:p>
            <a:pPr lvl="1">
              <a:spcBef>
                <a:spcPts val="1200"/>
              </a:spcBef>
            </a:pPr>
            <a:r>
              <a:rPr lang="en-US" sz="2000" dirty="0"/>
              <a:t>Search result categories (Best match, Apps, Settings, Folders)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0450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267662"/>
            <a:ext cx="8026400" cy="296235"/>
          </a:xfrm>
        </p:spPr>
        <p:txBody>
          <a:bodyPr/>
          <a:lstStyle/>
          <a:p>
            <a:r>
              <a:rPr lang="en-US" dirty="0"/>
              <a:t>Search for Apps </a:t>
            </a:r>
            <a:r>
              <a:rPr lang="en-US" sz="1200" dirty="0"/>
              <a:t>(Slide 2 of 3)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2017 Cengage Learning. All Rights Reserved. May not be copied, scanned, or duplicated, in whole or in part, except for use as permitted in a license distributed with a certain product or service or otherwise on a password-protected website for classroom use.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73062" y="913481"/>
            <a:ext cx="3356727" cy="29238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Cortana menu showing search results for “windows”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098" y="874890"/>
            <a:ext cx="2364854" cy="374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9916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267662"/>
            <a:ext cx="8026400" cy="296235"/>
          </a:xfrm>
        </p:spPr>
        <p:txBody>
          <a:bodyPr/>
          <a:lstStyle/>
          <a:p>
            <a:r>
              <a:rPr lang="en-US" dirty="0"/>
              <a:t>Search for Apps </a:t>
            </a:r>
            <a:r>
              <a:rPr lang="en-US" sz="1200" dirty="0"/>
              <a:t>(Slide 3 of 3)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2017 Cengage Learning. All Rights Reserved. May not be copied, scanned, or duplicated, in whole or in part, except for use as permitted in a license distributed with a certain product or service or otherwise on a password-protected website for classroom use.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73062" y="913481"/>
            <a:ext cx="8415338" cy="292388"/>
          </a:xfrm>
        </p:spPr>
        <p:txBody>
          <a:bodyPr/>
          <a:lstStyle/>
          <a:p>
            <a:r>
              <a:rPr lang="en-US" dirty="0"/>
              <a:t>Managing your apps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88" y="1493309"/>
            <a:ext cx="8397876" cy="203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670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267662"/>
            <a:ext cx="8026400" cy="296235"/>
          </a:xfrm>
        </p:spPr>
        <p:txBody>
          <a:bodyPr/>
          <a:lstStyle/>
          <a:p>
            <a:r>
              <a:rPr lang="en-US" dirty="0"/>
              <a:t>Install Apps from the Windows Store </a:t>
            </a:r>
            <a:r>
              <a:rPr lang="en-US" sz="1200" dirty="0"/>
              <a:t>(Slide 1 of 2)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2017 Cengage Learning. All Rights Reserved. May not be copied, scanned, or duplicated, in whole or in part, except for use as permitted in a license distributed with a certain product or service or otherwise on a password-protected website for classroom use.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65125" y="1154113"/>
            <a:ext cx="8415338" cy="3308598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dirty="0"/>
              <a:t>Windows 10 comes with a default set of apps</a:t>
            </a:r>
          </a:p>
          <a:p>
            <a:pPr>
              <a:lnSpc>
                <a:spcPct val="90000"/>
              </a:lnSpc>
              <a:defRPr/>
            </a:pPr>
            <a:r>
              <a:rPr lang="en-US" dirty="0"/>
              <a:t>Purchase and install additional apps from the Windows Store</a:t>
            </a:r>
          </a:p>
          <a:p>
            <a:pPr lvl="1"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dirty="0"/>
              <a:t>Access the Windows store from Start menu or taskbar</a:t>
            </a:r>
          </a:p>
          <a:p>
            <a:pPr lvl="1"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dirty="0"/>
              <a:t>Search by category or by app name</a:t>
            </a:r>
          </a:p>
          <a:p>
            <a:pPr lvl="1"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dirty="0"/>
              <a:t>Microsoft account is basis of Windows Store account</a:t>
            </a:r>
          </a:p>
          <a:p>
            <a:pPr lvl="1"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dirty="0"/>
              <a:t>Install a purchased app on up to ten devices</a:t>
            </a:r>
          </a:p>
          <a:p>
            <a:pPr>
              <a:lnSpc>
                <a:spcPct val="90000"/>
              </a:lnSpc>
              <a:defRPr/>
            </a:pPr>
            <a:r>
              <a:rPr lang="en-US" dirty="0"/>
              <a:t>Use Windows Store to update apps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5813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engage">
      <a:dk1>
        <a:srgbClr val="000000"/>
      </a:dk1>
      <a:lt1>
        <a:srgbClr val="FFFFFF"/>
      </a:lt1>
      <a:dk2>
        <a:srgbClr val="000000"/>
      </a:dk2>
      <a:lt2>
        <a:srgbClr val="AAAEB4"/>
      </a:lt2>
      <a:accent1>
        <a:srgbClr val="0D3857"/>
      </a:accent1>
      <a:accent2>
        <a:srgbClr val="055C91"/>
      </a:accent2>
      <a:accent3>
        <a:srgbClr val="81C0DA"/>
      </a:accent3>
      <a:accent4>
        <a:srgbClr val="B0D3DF"/>
      </a:accent4>
      <a:accent5>
        <a:srgbClr val="E0DCCD"/>
      </a:accent5>
      <a:accent6>
        <a:srgbClr val="7C7666"/>
      </a:accent6>
      <a:hlink>
        <a:srgbClr val="055C91"/>
      </a:hlink>
      <a:folHlink>
        <a:srgbClr val="81C0DA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411D53F618ADE46BF233FE4F46F27AC" ma:contentTypeVersion="0" ma:contentTypeDescription="Create a new document." ma:contentTypeScope="" ma:versionID="3d2b600632870d5641a6ad7e6a32fdd2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aa1222beb234debe96d12a98d24ff8a0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71B63B1-DD9B-456D-8A4C-AEA4937E99D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2EB1CD8-B777-471F-BC9C-EF0BFF5A30E9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purl.org/dc/elements/1.1/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9D1C6F02-0A6E-44AC-ADCA-0316485B7B5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1093</TotalTime>
  <Words>1190</Words>
  <Application>Microsoft Office PowerPoint</Application>
  <PresentationFormat>On-screen Show (16:9)</PresentationFormat>
  <Paragraphs>88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Windows 10 Module 3</vt:lpstr>
      <vt:lpstr>Module Objectives</vt:lpstr>
      <vt:lpstr>Display Apps (Slide 1 of 3)</vt:lpstr>
      <vt:lpstr>Display Apps (Slide 2 of 3)</vt:lpstr>
      <vt:lpstr>Display Apps (Slide 3 of 3)</vt:lpstr>
      <vt:lpstr>Search for Apps (Slide 1 of 3)</vt:lpstr>
      <vt:lpstr>Search for Apps (Slide 2 of 3)</vt:lpstr>
      <vt:lpstr>Search for Apps (Slide 3 of 3)</vt:lpstr>
      <vt:lpstr>Install Apps from the Windows Store (Slide 1 of 2)</vt:lpstr>
      <vt:lpstr>Install Apps from the Windows Store (Slide 2 of 2)</vt:lpstr>
      <vt:lpstr>Uninstall Apps</vt:lpstr>
      <vt:lpstr>Manage Apps using Multiple Desktops</vt:lpstr>
      <vt:lpstr>Customize the Start Menu</vt:lpstr>
      <vt:lpstr>Group Apps on the Start Menu (Slide 1 of 2)</vt:lpstr>
      <vt:lpstr>Group Apps on the Start Menu (Slide 2 of 2)</vt:lpstr>
    </vt:vector>
  </TitlesOfParts>
  <Company>Ruder Finn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Carolyn</dc:creator>
  <cp:lastModifiedBy>Kling-Garrett, Christina</cp:lastModifiedBy>
  <cp:revision>102</cp:revision>
  <dcterms:created xsi:type="dcterms:W3CDTF">2014-09-17T20:41:57Z</dcterms:created>
  <dcterms:modified xsi:type="dcterms:W3CDTF">2016-07-20T15:48:40Z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0x0101002411D53F618ADE46BF233FE4F46F27AC</vt:lpwstr>
  </property>
  <property fmtid="{D5CDD505-2E9C-101B-9397-08002B2CF9AE}" pid="3" name="_NewReviewCycle">
    <vt:lpwstr/>
  </property>
</Properties>
</file>